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2" r:id="rId3"/>
    <p:sldId id="256" r:id="rId4"/>
    <p:sldId id="286" r:id="rId5"/>
    <p:sldId id="280" r:id="rId6"/>
    <p:sldId id="310" r:id="rId7"/>
    <p:sldId id="307" r:id="rId8"/>
    <p:sldId id="263" r:id="rId9"/>
    <p:sldId id="299" r:id="rId10"/>
    <p:sldId id="311" r:id="rId11"/>
    <p:sldId id="290" r:id="rId12"/>
    <p:sldId id="304" r:id="rId13"/>
    <p:sldId id="297" r:id="rId14"/>
    <p:sldId id="300" r:id="rId15"/>
    <p:sldId id="306" r:id="rId16"/>
    <p:sldId id="298" r:id="rId17"/>
    <p:sldId id="303" r:id="rId18"/>
    <p:sldId id="308" r:id="rId19"/>
    <p:sldId id="261" r:id="rId20"/>
    <p:sldId id="272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948"/>
    <a:srgbClr val="EE9715"/>
    <a:srgbClr val="0A3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2" autoAdjust="0"/>
    <p:restoredTop sz="94675" autoAdjust="0"/>
  </p:normalViewPr>
  <p:slideViewPr>
    <p:cSldViewPr showGuides="1">
      <p:cViewPr varScale="1">
        <p:scale>
          <a:sx n="64" d="100"/>
          <a:sy n="64" d="100"/>
        </p:scale>
        <p:origin x="72" y="686"/>
      </p:cViewPr>
      <p:guideLst>
        <p:guide orient="horz" pos="709"/>
        <p:guide pos="1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294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93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27" y="1"/>
            <a:ext cx="2944869" cy="49593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175DE2CF-608E-4429-8262-79A955E52274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7" y="4716144"/>
            <a:ext cx="5438140" cy="4468176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709"/>
            <a:ext cx="2946448" cy="49593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27" y="9430709"/>
            <a:ext cx="2944869" cy="49593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C594D5C3-F7CA-4C7A-9947-4ABF1E9687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1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D5C3-F7CA-4C7A-9947-4ABF1E9687E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7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D5C3-F7CA-4C7A-9947-4ABF1E9687E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63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D5C3-F7CA-4C7A-9947-4ABF1E9687E6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21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60F8-7E8D-4AE3-BDE2-132E38D68137}" type="datetimeFigureOut">
              <a:rPr lang="ru-RU" smtClean="0"/>
              <a:pPr/>
              <a:t>20.01.2023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2F6C-903A-4249-8DF4-640E6487E1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over/>
      </p:transition>
    </mc:Choice>
    <mc:Fallback xmlns="">
      <p:transition spd="slow" advClick="0" advTm="5000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84" y="3307095"/>
            <a:ext cx="9142017" cy="31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470">
        <p:cover/>
      </p:transition>
    </mc:Choice>
    <mc:Fallback xmlns="">
      <p:transition spd="slow" advClick="0" advTm="647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33837" y="1448781"/>
            <a:ext cx="9145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Технологическое оборудование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775" y="2024283"/>
            <a:ext cx="3845366" cy="28840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25" y="2024283"/>
            <a:ext cx="3845365" cy="288402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881156" y="5311355"/>
            <a:ext cx="3703726" cy="615553"/>
            <a:chOff x="357156" y="5311354"/>
            <a:chExt cx="3703726" cy="615553"/>
          </a:xfrm>
        </p:grpSpPr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596916" y="5311354"/>
              <a:ext cx="34639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Установки приемки молока в потоке</a:t>
              </a: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357156" y="5406098"/>
              <a:ext cx="142875" cy="142875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10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525875" y="5311355"/>
            <a:ext cx="3693215" cy="615553"/>
            <a:chOff x="5001874" y="5382792"/>
            <a:chExt cx="3693215" cy="615553"/>
          </a:xfrm>
        </p:grpSpPr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5231123" y="5382792"/>
              <a:ext cx="346396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Установки нормализации молока и сливок в потоке</a:t>
              </a: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5001874" y="5477535"/>
              <a:ext cx="142875" cy="142875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264">
        <p:cover/>
      </p:transition>
    </mc:Choice>
    <mc:Fallback xmlns="">
      <p:transition spd="slow" advClick="0" advTm="1926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6001" y="2505491"/>
            <a:ext cx="2864641" cy="2232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954" y="1448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современных компонентов </a:t>
            </a:r>
          </a:p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автоматизированных систем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1505" y="2505491"/>
            <a:ext cx="2864641" cy="2232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4045" y="2505491"/>
            <a:ext cx="2788294" cy="2232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4200527" y="5126903"/>
            <a:ext cx="3790946" cy="353943"/>
            <a:chOff x="1093732" y="3830643"/>
            <a:chExt cx="3790848" cy="353873"/>
          </a:xfrm>
        </p:grpSpPr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35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Датчики и приборы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721036" y="394187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6" name="Группа 14"/>
          <p:cNvGrpSpPr>
            <a:grpSpLocks/>
          </p:cNvGrpSpPr>
          <p:nvPr/>
        </p:nvGrpSpPr>
        <p:grpSpPr bwMode="auto">
          <a:xfrm>
            <a:off x="1263334" y="5126903"/>
            <a:ext cx="3790946" cy="353943"/>
            <a:chOff x="1093732" y="3830643"/>
            <a:chExt cx="3790848" cy="353873"/>
          </a:xfrm>
        </p:grpSpPr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35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Шкафы управления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721036" y="394187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2" name="Группа 14"/>
          <p:cNvGrpSpPr>
            <a:grpSpLocks/>
          </p:cNvGrpSpPr>
          <p:nvPr/>
        </p:nvGrpSpPr>
        <p:grpSpPr bwMode="auto">
          <a:xfrm>
            <a:off x="7201613" y="5126903"/>
            <a:ext cx="3790946" cy="615553"/>
            <a:chOff x="1093732" y="3830643"/>
            <a:chExt cx="3790848" cy="615431"/>
          </a:xfrm>
        </p:grpSpPr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Клапаны </a:t>
              </a:r>
            </a:p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пневмоуправляемые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1696606" y="3936334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1105">
        <p:cover/>
      </p:transition>
    </mc:Choice>
    <mc:Fallback xmlns="">
      <p:transition spd="slow" advClick="0" advTm="21105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6217" y="2384884"/>
            <a:ext cx="2880000" cy="216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9954" y="144871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Клапаны пневмоуправляемые </a:t>
            </a:r>
            <a:r>
              <a:rPr lang="en-US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Bardiani Valvole (</a:t>
            </a: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Италия)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6349" y="2384884"/>
            <a:ext cx="2880001" cy="216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439" y="2384884"/>
            <a:ext cx="2663146" cy="216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4200527" y="4984028"/>
            <a:ext cx="3790946" cy="615553"/>
            <a:chOff x="1093732" y="3830643"/>
            <a:chExt cx="3790848" cy="615431"/>
          </a:xfrm>
        </p:grpSpPr>
        <p:sp>
          <p:nvSpPr>
            <p:cNvPr id="25" name="Овал 24"/>
            <p:cNvSpPr/>
            <p:nvPr/>
          </p:nvSpPr>
          <p:spPr>
            <a:xfrm>
              <a:off x="1721036" y="394187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Односедельные </a:t>
              </a:r>
            </a:p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клапаны серии </a:t>
              </a:r>
              <a:r>
                <a:rPr lang="en-US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BBZP</a:t>
              </a:r>
              <a:endPara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Группа 14"/>
          <p:cNvGrpSpPr>
            <a:grpSpLocks/>
          </p:cNvGrpSpPr>
          <p:nvPr/>
        </p:nvGrpSpPr>
        <p:grpSpPr bwMode="auto">
          <a:xfrm>
            <a:off x="1263334" y="4984028"/>
            <a:ext cx="3790946" cy="615553"/>
            <a:chOff x="1093732" y="3830643"/>
            <a:chExt cx="3790848" cy="615431"/>
          </a:xfrm>
        </p:grpSpPr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Клапаны «бабочка» </a:t>
              </a:r>
            </a:p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серии </a:t>
              </a:r>
              <a:r>
                <a:rPr lang="en-US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ZVF</a:t>
              </a:r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721036" y="394187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32" name="Группа 14"/>
          <p:cNvGrpSpPr>
            <a:grpSpLocks/>
          </p:cNvGrpSpPr>
          <p:nvPr/>
        </p:nvGrpSpPr>
        <p:grpSpPr bwMode="auto">
          <a:xfrm>
            <a:off x="7189425" y="4984028"/>
            <a:ext cx="3790946" cy="615553"/>
            <a:chOff x="1093732" y="3830643"/>
            <a:chExt cx="3790848" cy="615431"/>
          </a:xfrm>
        </p:grpSpPr>
        <p:sp>
          <p:nvSpPr>
            <p:cNvPr id="33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Двухседельные</a:t>
              </a:r>
            </a:p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клапаны серии </a:t>
              </a:r>
              <a:r>
                <a:rPr lang="en-US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B9</a:t>
              </a:r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40700" y="3924087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223">
        <p:cover/>
      </p:transition>
    </mc:Choice>
    <mc:Fallback xmlns="">
      <p:transition spd="slow" advClick="0" advTm="19223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3837" y="1448781"/>
            <a:ext cx="9145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Выполнение комплекса инжиниринговых услуг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8323" y="2882215"/>
            <a:ext cx="3807009" cy="269074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36196" y="2019239"/>
            <a:ext cx="459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Данный комплекс работ </a:t>
            </a:r>
          </a:p>
          <a:p>
            <a:pPr>
              <a:buFont typeface="Arial" charset="0"/>
              <a:buNone/>
            </a:pP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включает в себя: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036197" y="2792381"/>
            <a:ext cx="4520655" cy="615553"/>
            <a:chOff x="774648" y="3830643"/>
            <a:chExt cx="4846558" cy="615553"/>
          </a:xfrm>
        </p:grpSpPr>
        <p:sp>
          <p:nvSpPr>
            <p:cNvPr id="27" name="TextBox 26"/>
            <p:cNvSpPr txBox="1"/>
            <p:nvPr/>
          </p:nvSpPr>
          <p:spPr>
            <a:xfrm>
              <a:off x="1093732" y="3830643"/>
              <a:ext cx="45274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Инженерно-конструкторские разработки, проектная документация; 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036197" y="3438480"/>
            <a:ext cx="4587345" cy="615553"/>
            <a:chOff x="774648" y="3830643"/>
            <a:chExt cx="4918057" cy="615553"/>
          </a:xfrm>
        </p:grpSpPr>
        <p:sp>
          <p:nvSpPr>
            <p:cNvPr id="33" name="TextBox 32"/>
            <p:cNvSpPr txBox="1"/>
            <p:nvPr/>
          </p:nvSpPr>
          <p:spPr>
            <a:xfrm>
              <a:off x="1093732" y="3830643"/>
              <a:ext cx="45989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Разработка и внедрение клапанной технологии;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13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36197" y="4084579"/>
            <a:ext cx="4520655" cy="877163"/>
            <a:chOff x="774648" y="3830643"/>
            <a:chExt cx="4846558" cy="877163"/>
          </a:xfrm>
        </p:grpSpPr>
        <p:sp>
          <p:nvSpPr>
            <p:cNvPr id="18" name="TextBox 17"/>
            <p:cNvSpPr txBox="1"/>
            <p:nvPr/>
          </p:nvSpPr>
          <p:spPr>
            <a:xfrm>
              <a:off x="1093732" y="3830643"/>
              <a:ext cx="452747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Комплектация и поставка </a:t>
              </a:r>
              <a:r>
                <a:rPr lang="ru-RU" sz="1700" dirty="0" err="1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оборудо-вания</a:t>
              </a:r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, комплектов технологических систем; 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36197" y="4992288"/>
            <a:ext cx="4520655" cy="353943"/>
            <a:chOff x="774648" y="3830643"/>
            <a:chExt cx="4846558" cy="353943"/>
          </a:xfrm>
        </p:grpSpPr>
        <p:sp>
          <p:nvSpPr>
            <p:cNvPr id="24" name="TextBox 23"/>
            <p:cNvSpPr txBox="1"/>
            <p:nvPr/>
          </p:nvSpPr>
          <p:spPr>
            <a:xfrm>
              <a:off x="1093732" y="3830643"/>
              <a:ext cx="452747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Автоматизация производства; 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36197" y="5376777"/>
            <a:ext cx="4520655" cy="615553"/>
            <a:chOff x="774648" y="3830643"/>
            <a:chExt cx="4846558" cy="615553"/>
          </a:xfrm>
        </p:grpSpPr>
        <p:sp>
          <p:nvSpPr>
            <p:cNvPr id="31" name="TextBox 30"/>
            <p:cNvSpPr txBox="1"/>
            <p:nvPr/>
          </p:nvSpPr>
          <p:spPr>
            <a:xfrm>
              <a:off x="1093732" y="3830643"/>
              <a:ext cx="45274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Монтажные работы и передача в эксплуатацию.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6888">
        <p:cover/>
      </p:transition>
    </mc:Choice>
    <mc:Fallback xmlns="">
      <p:transition spd="slow" advClick="0" advTm="26888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33837" y="1448781"/>
            <a:ext cx="9145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АСУТП верхнего уровня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9516" y="2024845"/>
            <a:ext cx="3845366" cy="288402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5250" y="2025406"/>
            <a:ext cx="3418236" cy="288290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Группа 14"/>
          <p:cNvGrpSpPr>
            <a:grpSpLocks/>
          </p:cNvGrpSpPr>
          <p:nvPr/>
        </p:nvGrpSpPr>
        <p:grpSpPr bwMode="auto">
          <a:xfrm>
            <a:off x="4112419" y="5121189"/>
            <a:ext cx="4038601" cy="877163"/>
            <a:chOff x="846083" y="3830643"/>
            <a:chExt cx="4038497" cy="876989"/>
          </a:xfrm>
        </p:grpSpPr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8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Современные средства контроля и управления технологическими процессами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46083" y="3938634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8687">
        <p:cover/>
      </p:transition>
    </mc:Choice>
    <mc:Fallback xmlns="">
      <p:transition spd="slow" advClick="0" advTm="18687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33837" y="1448781"/>
            <a:ext cx="9145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</a:t>
            </a:r>
            <a:r>
              <a:rPr lang="en-US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SCADA </a:t>
            </a: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системы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3975" y="2024844"/>
            <a:ext cx="3600000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2046" y="2024843"/>
            <a:ext cx="3840001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Группа 14"/>
          <p:cNvGrpSpPr>
            <a:grpSpLocks/>
          </p:cNvGrpSpPr>
          <p:nvPr/>
        </p:nvGrpSpPr>
        <p:grpSpPr bwMode="auto">
          <a:xfrm>
            <a:off x="4112417" y="5121189"/>
            <a:ext cx="4038602" cy="877163"/>
            <a:chOff x="846082" y="3830643"/>
            <a:chExt cx="4038498" cy="876989"/>
          </a:xfrm>
        </p:grpSpPr>
        <p:sp>
          <p:nvSpPr>
            <p:cNvPr id="25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8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Визуализация работы технологического оборудования в реальном масштабе времени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46082" y="3938634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823">
        <p:cover/>
      </p:transition>
    </mc:Choice>
    <mc:Fallback xmlns="">
      <p:transition spd="slow" advClick="0" advTm="16823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3837" y="1448781"/>
            <a:ext cx="9145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Выполнение монтажных и пуско-наладочных работ</a:t>
            </a:r>
          </a:p>
        </p:txBody>
      </p:sp>
      <p:grpSp>
        <p:nvGrpSpPr>
          <p:cNvPr id="27" name="Группа 14"/>
          <p:cNvGrpSpPr>
            <a:grpSpLocks/>
          </p:cNvGrpSpPr>
          <p:nvPr/>
        </p:nvGrpSpPr>
        <p:grpSpPr bwMode="auto">
          <a:xfrm>
            <a:off x="3706248" y="5357043"/>
            <a:ext cx="4711091" cy="615553"/>
            <a:chOff x="774648" y="3830643"/>
            <a:chExt cx="4710968" cy="615431"/>
          </a:xfrm>
        </p:grpSpPr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1093731" y="3830643"/>
              <a:ext cx="4391885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Монтаж технологического оборудования и разводки трубопроводов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74648" y="3940159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1157" y="2088355"/>
            <a:ext cx="4020785" cy="306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37"/>
          <a:stretch/>
        </p:blipFill>
        <p:spPr bwMode="auto">
          <a:xfrm>
            <a:off x="6646977" y="2089242"/>
            <a:ext cx="4032448" cy="305911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927">
        <p:cover/>
      </p:transition>
    </mc:Choice>
    <mc:Fallback xmlns="">
      <p:transition spd="slow" advClick="0" advTm="17927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3837" y="1448781"/>
            <a:ext cx="9145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Основные реализованные проекты для предприятий молочной промышленности: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2912611" y="2238188"/>
            <a:ext cx="73064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«Останкинский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2-х систем CIP-мойки, модернизация кисло-молочного участка;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892426" y="2967240"/>
            <a:ext cx="76204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«Челябинский городской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комплексная модернизация с внедрением АСУТП;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892426" y="3706824"/>
            <a:ext cx="76403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«Магнитогорский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комплексная модернизация с внедрением АСУТП;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878199" y="4446408"/>
            <a:ext cx="76346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ООО «Агромолкомбинат «Рязанский»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комплексная модернизация производства кисломолочной продукции с внедрением АСУТП;</a:t>
            </a: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2878200" y="5185992"/>
            <a:ext cx="765459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Компания «ЮНИМИЛК», филиал: «Волгоградский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системы «CIP-мойки», поставка оборудования для приемного отделения;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99" y="2175117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99" y="2914701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99" y="4393869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99" y="5264258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99" y="3705609"/>
            <a:ext cx="108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7889">
        <p:cover/>
      </p:transition>
    </mc:Choice>
    <mc:Fallback xmlns="">
      <p:transition spd="slow" advClick="0" advTm="27889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4" grpId="0"/>
      <p:bldP spid="17" grpId="0"/>
      <p:bldP spid="28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33837" y="1448781"/>
            <a:ext cx="91455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Основные реализованные проекты для предприятий молочной промышленности: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2919041" y="2240426"/>
            <a:ext cx="76297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«Белгородский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автоматизированной системы CIP-мойки для приемно-аппаратного цеха;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905733" y="2968616"/>
            <a:ext cx="762973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АО «АЛЛАТ», филиал «Стерлитамакский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автоматизированной системы CIP-мойки для аппаратного цеха;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2898484" y="3958416"/>
            <a:ext cx="76297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ГК «ЭФКО», Белгородская обл., г. Алексеевка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установки для наведения молочных смесей серии «УВМ-</a:t>
            </a:r>
            <a:r>
              <a:rPr lang="ru-RU" sz="1700" dirty="0" err="1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Рекомби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», дозатора-смесителя продукта с фруктовым наполнителем (ФЯН) в потоке серии «УДС-ФУД»;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892425" y="5209826"/>
            <a:ext cx="762973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ОАО «Тульский молочный комбинат»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: внедрение </a:t>
            </a:r>
            <a:r>
              <a:rPr lang="ru-RU" sz="1700" dirty="0" err="1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автомати-зированной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 системы </a:t>
            </a:r>
            <a:r>
              <a:rPr lang="en-US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CIP-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мойки и АСУТП на базе клапанной технологии для цеха твердых сыров.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70" y="2126058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64" y="3021372"/>
            <a:ext cx="1080000" cy="7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770" y="4331611"/>
            <a:ext cx="1080000" cy="41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425" y="5437550"/>
            <a:ext cx="1080000" cy="4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4320">
        <p:cover/>
      </p:transition>
    </mc:Choice>
    <mc:Fallback xmlns="">
      <p:transition spd="slow" advClick="0" advTm="2432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14" grpId="0"/>
      <p:bldP spid="1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2596" y="221455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Контакты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9797" y="1536050"/>
            <a:ext cx="5514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Наш адрес: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 Россия, 144001, Московская область, </a:t>
            </a:r>
          </a:p>
          <a:p>
            <a:pPr algn="just"/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г. Электросталь, Строительный пер. д. 5, офис 406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9797" y="2477119"/>
            <a:ext cx="55146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E-mail: </a:t>
            </a:r>
            <a:r>
              <a:rPr lang="en-US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info@technokom.ru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9797" y="3156578"/>
            <a:ext cx="5514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Директор: 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СТАЧИНСКИЙ Алексей Александрович</a:t>
            </a:r>
          </a:p>
          <a:p>
            <a:pPr algn="just"/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Тел.: (496) 577-43-00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9797" y="4097647"/>
            <a:ext cx="5812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Главный специалист: </a:t>
            </a:r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ЕРЕМИН Вячеслав Николаевич</a:t>
            </a:r>
          </a:p>
          <a:p>
            <a:pPr algn="just"/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Тел./факс: (495) 702-94-43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9797" y="5038717"/>
            <a:ext cx="5812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Отдел продаж:</a:t>
            </a:r>
          </a:p>
          <a:p>
            <a:pPr algn="just"/>
            <a:r>
              <a:rPr lang="ru-RU" sz="17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Тел./факс: (495) 702-94-43, (496) 575-32-72, 577-43-72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24" y="3951886"/>
            <a:ext cx="1712152" cy="17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598">
        <p:cover/>
      </p:transition>
    </mc:Choice>
    <mc:Fallback xmlns="">
      <p:transition spd="slow" advClick="0" advTm="19598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2210" y="2566543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О компании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6298" y="1940802"/>
            <a:ext cx="67329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50" b="1" kern="10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Инженерно-коммерческое предприятие «ТЕХНОКОМ»</a:t>
            </a:r>
          </a:p>
          <a:p>
            <a:r>
              <a:rPr lang="ru-RU" sz="1750" b="1" kern="10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(ООО «ИКП «ТЕХНОКОМ»)</a:t>
            </a:r>
            <a:r>
              <a:rPr lang="en-US" sz="1750" b="1" kern="10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750" b="1" kern="1000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основано  в апреле 1996 г.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4103595" y="2802834"/>
            <a:ext cx="6357982" cy="1138773"/>
            <a:chOff x="2571736" y="2428868"/>
            <a:chExt cx="6357982" cy="1138773"/>
          </a:xfrm>
        </p:grpSpPr>
        <p:sp>
          <p:nvSpPr>
            <p:cNvPr id="12" name="TextBox 11"/>
            <p:cNvSpPr txBox="1"/>
            <p:nvPr/>
          </p:nvSpPr>
          <p:spPr>
            <a:xfrm>
              <a:off x="2857488" y="2428868"/>
              <a:ext cx="607223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charset="0"/>
                <a:buNone/>
              </a:pPr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Интеллектуальной основой деятельности предприятия является опыт работы в рамках конверсионной программы Министерства среднего машиностроения СССР (в последствии Минатома России);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71736" y="2571744"/>
              <a:ext cx="142876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87735" y="4374470"/>
            <a:ext cx="6324659" cy="877163"/>
            <a:chOff x="2555875" y="4000504"/>
            <a:chExt cx="6324659" cy="877163"/>
          </a:xfrm>
        </p:grpSpPr>
        <p:sp>
          <p:nvSpPr>
            <p:cNvPr id="20" name="Овал 19"/>
            <p:cNvSpPr/>
            <p:nvPr/>
          </p:nvSpPr>
          <p:spPr>
            <a:xfrm>
              <a:off x="2555875" y="4122747"/>
              <a:ext cx="142876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8926" y="4000504"/>
              <a:ext cx="59516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Коммерческая деятельность предприятия реализуется в виде «Программы поставок» и «Инжиниринговых услуг»  для предприятий пищевой индустрии.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24" y="3951886"/>
            <a:ext cx="1712152" cy="17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9494">
        <p:cover/>
      </p:transition>
    </mc:Choice>
    <mc:Fallback xmlns="">
      <p:transition spd="slow" advClick="0" advTm="1949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2767281"/>
            <a:ext cx="78128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С более подробной информацией Вы можете ознакомится на нашем сайте:</a:t>
            </a:r>
          </a:p>
          <a:p>
            <a:pPr algn="ctr"/>
            <a:endParaRPr lang="ru-RU" dirty="0">
              <a:solidFill>
                <a:srgbClr val="4D4948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6000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www.technokom.ru</a:t>
            </a:r>
            <a:endParaRPr lang="ru-RU" sz="6000" dirty="0">
              <a:solidFill>
                <a:srgbClr val="0A3F8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9089" y="6226851"/>
            <a:ext cx="44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960">
        <p:cover/>
      </p:transition>
    </mc:Choice>
    <mc:Fallback xmlns="">
      <p:transition spd="slow" advClick="0" advTm="1296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8281" y="2241550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О компании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4123" y="2214555"/>
            <a:ext cx="6625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Деятельность ИКП «ТЕХНОКОМ» базируется на трех </a:t>
            </a:r>
          </a:p>
          <a:p>
            <a:r>
              <a:rPr lang="ru-RU" b="1" dirty="0">
                <a:solidFill>
                  <a:srgbClr val="4D4948"/>
                </a:solidFill>
                <a:latin typeface="Tahoma" pitchFamily="34" charset="0"/>
                <a:cs typeface="Tahoma" pitchFamily="34" charset="0"/>
              </a:rPr>
              <a:t>основных составляющих: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892872" y="3357563"/>
            <a:ext cx="2989298" cy="353943"/>
            <a:chOff x="2987675" y="3357562"/>
            <a:chExt cx="2989298" cy="353943"/>
          </a:xfrm>
        </p:grpSpPr>
        <p:sp>
          <p:nvSpPr>
            <p:cNvPr id="12" name="TextBox 11"/>
            <p:cNvSpPr txBox="1"/>
            <p:nvPr/>
          </p:nvSpPr>
          <p:spPr>
            <a:xfrm>
              <a:off x="3214678" y="3357562"/>
              <a:ext cx="27622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Инженерные разработки;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987675" y="3463095"/>
              <a:ext cx="142876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92872" y="4071943"/>
            <a:ext cx="3213718" cy="353943"/>
            <a:chOff x="2987675" y="3357562"/>
            <a:chExt cx="3213718" cy="353943"/>
          </a:xfrm>
        </p:grpSpPr>
        <p:sp>
          <p:nvSpPr>
            <p:cNvPr id="16" name="TextBox 15"/>
            <p:cNvSpPr txBox="1"/>
            <p:nvPr/>
          </p:nvSpPr>
          <p:spPr>
            <a:xfrm>
              <a:off x="3214678" y="3357562"/>
              <a:ext cx="298671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Собственное производство;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987675" y="3463095"/>
              <a:ext cx="142876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92873" y="4786323"/>
            <a:ext cx="2643049" cy="353943"/>
            <a:chOff x="2987675" y="3357562"/>
            <a:chExt cx="2643049" cy="353943"/>
          </a:xfrm>
        </p:grpSpPr>
        <p:sp>
          <p:nvSpPr>
            <p:cNvPr id="19" name="TextBox 18"/>
            <p:cNvSpPr txBox="1"/>
            <p:nvPr/>
          </p:nvSpPr>
          <p:spPr>
            <a:xfrm>
              <a:off x="3214678" y="3357562"/>
              <a:ext cx="24160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Инжиниринг – услуги.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675" y="3463095"/>
              <a:ext cx="142876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877">
        <p:cover/>
      </p:transition>
    </mc:Choice>
    <mc:Fallback xmlns="">
      <p:transition spd="slow" advClick="0" advTm="16877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15303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ООО «ИКП «ТЕХНОКОМ» представляет: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2080" y="2744925"/>
            <a:ext cx="81058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 ДЕЯТЕЛЬНОСТИ</a:t>
            </a:r>
          </a:p>
          <a:p>
            <a:pPr algn="ctr">
              <a:spcBef>
                <a:spcPts val="1200"/>
              </a:spcBef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предприятий молочной промышленности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891">
        <p:cover/>
      </p:transition>
    </mc:Choice>
    <mc:Fallback xmlns="">
      <p:transition spd="slow" advClick="0" advTm="12891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3293" y="2469691"/>
            <a:ext cx="3803782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519954" y="1448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современного оборудования для приемно-аппаратных цехов</a:t>
            </a:r>
          </a:p>
        </p:txBody>
      </p:sp>
      <p:grpSp>
        <p:nvGrpSpPr>
          <p:cNvPr id="16" name="Группа 14"/>
          <p:cNvGrpSpPr>
            <a:grpSpLocks/>
          </p:cNvGrpSpPr>
          <p:nvPr/>
        </p:nvGrpSpPr>
        <p:grpSpPr bwMode="auto">
          <a:xfrm>
            <a:off x="3781222" y="5560554"/>
            <a:ext cx="4620294" cy="353943"/>
            <a:chOff x="1093732" y="3830643"/>
            <a:chExt cx="3790848" cy="353873"/>
          </a:xfrm>
        </p:grpSpPr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35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Полный комплекс услуг из одних рук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11993" y="3946106"/>
              <a:ext cx="118149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537" y="2469691"/>
            <a:ext cx="3842874" cy="288215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718">
        <p:cover/>
      </p:transition>
    </mc:Choice>
    <mc:Fallback xmlns="">
      <p:transition spd="slow" advClick="0" advTm="15718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519954" y="144871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технологических комплексов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702056" y="2112249"/>
            <a:ext cx="4548621" cy="615553"/>
            <a:chOff x="774648" y="3830643"/>
            <a:chExt cx="4876540" cy="615553"/>
          </a:xfrm>
        </p:grpSpPr>
        <p:sp>
          <p:nvSpPr>
            <p:cNvPr id="15" name="TextBox 14"/>
            <p:cNvSpPr txBox="1"/>
            <p:nvPr/>
          </p:nvSpPr>
          <p:spPr>
            <a:xfrm>
              <a:off x="1123714" y="3830643"/>
              <a:ext cx="45274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для смешивания йогурта с фруктово-ягодным наполнителем; 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02056" y="2987902"/>
            <a:ext cx="4587345" cy="353943"/>
            <a:chOff x="774648" y="3830643"/>
            <a:chExt cx="4918057" cy="353943"/>
          </a:xfrm>
        </p:grpSpPr>
        <p:sp>
          <p:nvSpPr>
            <p:cNvPr id="18" name="TextBox 17"/>
            <p:cNvSpPr txBox="1"/>
            <p:nvPr/>
          </p:nvSpPr>
          <p:spPr>
            <a:xfrm>
              <a:off x="1093732" y="3830643"/>
              <a:ext cx="459897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для восстановления сухого молока;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74648" y="3940182"/>
              <a:ext cx="154381" cy="142876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02056" y="3601945"/>
            <a:ext cx="4534843" cy="615553"/>
            <a:chOff x="779626" y="3830643"/>
            <a:chExt cx="3418955" cy="877163"/>
          </a:xfrm>
        </p:grpSpPr>
        <p:sp>
          <p:nvSpPr>
            <p:cNvPr id="22" name="TextBox 21"/>
            <p:cNvSpPr txBox="1"/>
            <p:nvPr/>
          </p:nvSpPr>
          <p:spPr>
            <a:xfrm>
              <a:off x="989273" y="3830643"/>
              <a:ext cx="32093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для производства кисло-молочной продукции, сметаны;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79626" y="4005848"/>
              <a:ext cx="108566" cy="205200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02056" y="5353249"/>
            <a:ext cx="4534843" cy="615553"/>
            <a:chOff x="779626" y="3830643"/>
            <a:chExt cx="3418955" cy="877163"/>
          </a:xfrm>
        </p:grpSpPr>
        <p:sp>
          <p:nvSpPr>
            <p:cNvPr id="26" name="TextBox 25"/>
            <p:cNvSpPr txBox="1"/>
            <p:nvPr/>
          </p:nvSpPr>
          <p:spPr>
            <a:xfrm>
              <a:off x="989273" y="3830643"/>
              <a:ext cx="32093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для производства творога в потоке (закрытый способ).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79626" y="4005848"/>
              <a:ext cx="108566" cy="205200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410" y="2494196"/>
            <a:ext cx="3461506" cy="259613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5702056" y="4477598"/>
            <a:ext cx="4534843" cy="615553"/>
            <a:chOff x="779626" y="3830643"/>
            <a:chExt cx="3418955" cy="877163"/>
          </a:xfrm>
        </p:grpSpPr>
        <p:sp>
          <p:nvSpPr>
            <p:cNvPr id="43" name="TextBox 42"/>
            <p:cNvSpPr txBox="1"/>
            <p:nvPr/>
          </p:nvSpPr>
          <p:spPr>
            <a:xfrm>
              <a:off x="989273" y="3830643"/>
              <a:ext cx="320930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для производства смесей продукции мороженного;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779626" y="4005848"/>
              <a:ext cx="108566" cy="205200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407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386">
        <p:cover/>
      </p:transition>
    </mc:Choice>
    <mc:Fallback xmlns="">
      <p:transition spd="slow" advClick="0" advTm="20386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3183" y="2096852"/>
            <a:ext cx="4078817" cy="288215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" name="Picture 4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64185" y="2096852"/>
            <a:ext cx="4079875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519954" y="144871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систем санитарной циркуляционной мойки</a:t>
            </a:r>
          </a:p>
        </p:txBody>
      </p:sp>
      <p:grpSp>
        <p:nvGrpSpPr>
          <p:cNvPr id="78" name="Группа 14"/>
          <p:cNvGrpSpPr>
            <a:grpSpLocks/>
          </p:cNvGrpSpPr>
          <p:nvPr/>
        </p:nvGrpSpPr>
        <p:grpSpPr bwMode="auto">
          <a:xfrm>
            <a:off x="4112419" y="5121189"/>
            <a:ext cx="4038601" cy="877163"/>
            <a:chOff x="846083" y="3830643"/>
            <a:chExt cx="4038497" cy="876989"/>
          </a:xfrm>
        </p:grpSpPr>
        <p:sp>
          <p:nvSpPr>
            <p:cNvPr id="79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8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Индивидуальный подход к организации систем </a:t>
              </a:r>
              <a:r>
                <a:rPr lang="en-US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CIP-</a:t>
              </a:r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мойки на предприятиях</a:t>
              </a:r>
            </a:p>
          </p:txBody>
        </p:sp>
        <p:sp>
          <p:nvSpPr>
            <p:cNvPr id="80" name="Овал 79"/>
            <p:cNvSpPr/>
            <p:nvPr/>
          </p:nvSpPr>
          <p:spPr>
            <a:xfrm>
              <a:off x="846083" y="419771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43">
        <p:cover/>
      </p:transition>
    </mc:Choice>
    <mc:Fallback xmlns="">
      <p:transition spd="slow" advClick="0" advTm="16043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9954" y="144871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клапанных технологий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3564" y="2043727"/>
            <a:ext cx="4081463" cy="288402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1" name="Группа 14"/>
          <p:cNvGrpSpPr>
            <a:grpSpLocks/>
          </p:cNvGrpSpPr>
          <p:nvPr/>
        </p:nvGrpSpPr>
        <p:grpSpPr bwMode="auto">
          <a:xfrm>
            <a:off x="4356027" y="5140325"/>
            <a:ext cx="3790946" cy="877163"/>
            <a:chOff x="1093732" y="3830643"/>
            <a:chExt cx="3790848" cy="876989"/>
          </a:xfrm>
        </p:grpSpPr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8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Современные решения для распределения и безопасного разделения потоков 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93732" y="419771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4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045" y="2047751"/>
            <a:ext cx="3578599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42">
        <p:cover/>
      </p:transition>
    </mc:Choice>
    <mc:Fallback xmlns="">
      <p:transition spd="slow" advClick="0" advTm="16042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9954" y="144871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A3F89"/>
                </a:solidFill>
                <a:latin typeface="Tahoma" pitchFamily="34" charset="0"/>
                <a:cs typeface="Tahoma" pitchFamily="34" charset="0"/>
              </a:rPr>
              <a:t>Внедрение современных средств контроля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4567" y="2024844"/>
            <a:ext cx="4078817" cy="288215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1" name="Группа 14"/>
          <p:cNvGrpSpPr>
            <a:grpSpLocks/>
          </p:cNvGrpSpPr>
          <p:nvPr/>
        </p:nvGrpSpPr>
        <p:grpSpPr bwMode="auto">
          <a:xfrm>
            <a:off x="4112419" y="5121189"/>
            <a:ext cx="4038601" cy="877163"/>
            <a:chOff x="846083" y="3830643"/>
            <a:chExt cx="4038497" cy="876989"/>
          </a:xfrm>
        </p:grpSpPr>
        <p:sp>
          <p:nvSpPr>
            <p:cNvPr id="42" name="TextBox 25"/>
            <p:cNvSpPr txBox="1">
              <a:spLocks noChangeArrowheads="1"/>
            </p:cNvSpPr>
            <p:nvPr/>
          </p:nvSpPr>
          <p:spPr bwMode="auto">
            <a:xfrm>
              <a:off x="1093732" y="3830643"/>
              <a:ext cx="3790848" cy="87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sz="1700" dirty="0">
                  <a:solidFill>
                    <a:srgbClr val="4D4948"/>
                  </a:solidFill>
                  <a:latin typeface="Tahoma" pitchFamily="34" charset="0"/>
                  <a:cs typeface="Tahoma" pitchFamily="34" charset="0"/>
                </a:rPr>
                <a:t>Использование датчиков гигиенического исполнения ведущих мировых производителей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846083" y="4197713"/>
              <a:ext cx="142871" cy="142847"/>
            </a:xfrm>
            <a:prstGeom prst="ellipse">
              <a:avLst/>
            </a:prstGeom>
            <a:solidFill>
              <a:srgbClr val="4D4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pic>
        <p:nvPicPr>
          <p:cNvPr id="44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5547" y="2027000"/>
            <a:ext cx="4079875" cy="2880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7" y="6271780"/>
            <a:ext cx="8786842" cy="2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12610" y="6226851"/>
            <a:ext cx="29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56766"/>
            <a:ext cx="8785224" cy="7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7386">
        <p:cover/>
      </p:transition>
    </mc:Choice>
    <mc:Fallback xmlns="">
      <p:transition spd="slow" advClick="0" advTm="17386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594</Words>
  <Application>Microsoft Office PowerPoint</Application>
  <PresentationFormat>Широкоэкранный</PresentationFormat>
  <Paragraphs>104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Маркетинг</dc:creator>
  <cp:lastModifiedBy>Николай</cp:lastModifiedBy>
  <cp:revision>446</cp:revision>
  <cp:lastPrinted>2022-05-16T12:36:49Z</cp:lastPrinted>
  <dcterms:created xsi:type="dcterms:W3CDTF">2009-10-27T07:28:13Z</dcterms:created>
  <dcterms:modified xsi:type="dcterms:W3CDTF">2023-01-20T11:20:46Z</dcterms:modified>
</cp:coreProperties>
</file>